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6" r:id="rId2"/>
    <p:sldId id="350" r:id="rId3"/>
    <p:sldId id="351" r:id="rId4"/>
    <p:sldId id="34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25652-6485-44B6-8883-5BEDA06E61A1}" v="11" dt="2025-05-23T00:03:06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9" autoAdjust="0"/>
    <p:restoredTop sz="82723" autoAdjust="0"/>
  </p:normalViewPr>
  <p:slideViewPr>
    <p:cSldViewPr snapToGrid="0">
      <p:cViewPr varScale="1">
        <p:scale>
          <a:sx n="76" d="100"/>
          <a:sy n="76" d="100"/>
        </p:scale>
        <p:origin x="4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Angeli" userId="dfbb6a1b-b743-4cd8-b23d-ac5306d6625a" providerId="ADAL" clId="{A5325652-6485-44B6-8883-5BEDA06E61A1}"/>
    <pc:docChg chg="undo custSel delSld modSld">
      <pc:chgData name="Axel Angeli" userId="dfbb6a1b-b743-4cd8-b23d-ac5306d6625a" providerId="ADAL" clId="{A5325652-6485-44B6-8883-5BEDA06E61A1}" dt="2025-05-23T00:03:40.083" v="28" actId="47"/>
      <pc:docMkLst>
        <pc:docMk/>
      </pc:docMkLst>
      <pc:sldChg chg="addSp delSp modSp mod setBg modClrScheme chgLayout">
        <pc:chgData name="Axel Angeli" userId="dfbb6a1b-b743-4cd8-b23d-ac5306d6625a" providerId="ADAL" clId="{A5325652-6485-44B6-8883-5BEDA06E61A1}" dt="2025-05-23T00:03:06.799" v="25"/>
        <pc:sldMkLst>
          <pc:docMk/>
          <pc:sldMk cId="3666735202" sldId="336"/>
        </pc:sldMkLst>
        <pc:spChg chg="mod ord">
          <ac:chgData name="Axel Angeli" userId="dfbb6a1b-b743-4cd8-b23d-ac5306d6625a" providerId="ADAL" clId="{A5325652-6485-44B6-8883-5BEDA06E61A1}" dt="2025-05-23T00:02:56.729" v="22" actId="700"/>
          <ac:spMkLst>
            <pc:docMk/>
            <pc:sldMk cId="3666735202" sldId="336"/>
            <ac:spMk id="2" creationId="{711965CD-FC2A-51A4-BC5D-C1C4C55089E5}"/>
          </ac:spMkLst>
        </pc:spChg>
        <pc:spChg chg="mod ord">
          <ac:chgData name="Axel Angeli" userId="dfbb6a1b-b743-4cd8-b23d-ac5306d6625a" providerId="ADAL" clId="{A5325652-6485-44B6-8883-5BEDA06E61A1}" dt="2025-05-23T00:02:56.729" v="22" actId="700"/>
          <ac:spMkLst>
            <pc:docMk/>
            <pc:sldMk cId="3666735202" sldId="336"/>
            <ac:spMk id="4" creationId="{529ADF26-B312-9143-25FD-0D021372A829}"/>
          </ac:spMkLst>
        </pc:spChg>
        <pc:spChg chg="mod ord">
          <ac:chgData name="Axel Angeli" userId="dfbb6a1b-b743-4cd8-b23d-ac5306d6625a" providerId="ADAL" clId="{A5325652-6485-44B6-8883-5BEDA06E61A1}" dt="2025-05-23T00:02:56.729" v="22" actId="700"/>
          <ac:spMkLst>
            <pc:docMk/>
            <pc:sldMk cId="3666735202" sldId="336"/>
            <ac:spMk id="6" creationId="{E30B693C-BBFA-A777-4F11-FA8B182877A4}"/>
          </ac:spMkLst>
        </pc:spChg>
        <pc:spChg chg="mod ord">
          <ac:chgData name="Axel Angeli" userId="dfbb6a1b-b743-4cd8-b23d-ac5306d6625a" providerId="ADAL" clId="{A5325652-6485-44B6-8883-5BEDA06E61A1}" dt="2025-05-23T00:02:56.791" v="23" actId="27636"/>
          <ac:spMkLst>
            <pc:docMk/>
            <pc:sldMk cId="3666735202" sldId="336"/>
            <ac:spMk id="9" creationId="{A68480E2-AA68-70E8-347A-7F3E0E806021}"/>
          </ac:spMkLst>
        </pc:spChg>
        <pc:spChg chg="add del mod ord">
          <ac:chgData name="Axel Angeli" userId="dfbb6a1b-b743-4cd8-b23d-ac5306d6625a" providerId="ADAL" clId="{A5325652-6485-44B6-8883-5BEDA06E61A1}" dt="2025-05-23T00:03:06.799" v="25"/>
          <ac:spMkLst>
            <pc:docMk/>
            <pc:sldMk cId="3666735202" sldId="336"/>
            <ac:spMk id="30" creationId="{8ECD57F2-2AF1-0CCD-C2D2-EA7940AC4B26}"/>
          </ac:spMkLst>
        </pc:spChg>
        <pc:picChg chg="add mod">
          <ac:chgData name="Axel Angeli" userId="dfbb6a1b-b743-4cd8-b23d-ac5306d6625a" providerId="ADAL" clId="{A5325652-6485-44B6-8883-5BEDA06E61A1}" dt="2025-05-23T00:00:58.480" v="0"/>
          <ac:picMkLst>
            <pc:docMk/>
            <pc:sldMk cId="3666735202" sldId="336"/>
            <ac:picMk id="28" creationId="{9D5BBBEA-4445-7C85-25D1-54A7C17E3FFD}"/>
          </ac:picMkLst>
        </pc:picChg>
        <pc:picChg chg="add del mod ord">
          <ac:chgData name="Axel Angeli" userId="dfbb6a1b-b743-4cd8-b23d-ac5306d6625a" providerId="ADAL" clId="{A5325652-6485-44B6-8883-5BEDA06E61A1}" dt="2025-05-23T00:03:04.950" v="24" actId="21"/>
          <ac:picMkLst>
            <pc:docMk/>
            <pc:sldMk cId="3666735202" sldId="336"/>
            <ac:picMk id="29" creationId="{7A7D4F1A-F06A-20A6-E450-E5EEFA5B54C3}"/>
          </ac:picMkLst>
        </pc:picChg>
        <pc:picChg chg="add mod">
          <ac:chgData name="Axel Angeli" userId="dfbb6a1b-b743-4cd8-b23d-ac5306d6625a" providerId="ADAL" clId="{A5325652-6485-44B6-8883-5BEDA06E61A1}" dt="2025-05-23T00:03:06.799" v="25"/>
          <ac:picMkLst>
            <pc:docMk/>
            <pc:sldMk cId="3666735202" sldId="336"/>
            <ac:picMk id="31" creationId="{7A7D4F1A-F06A-20A6-E450-E5EEFA5B54C3}"/>
          </ac:picMkLst>
        </pc:picChg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65401420" sldId="337"/>
        </pc:sldMkLst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4034247292" sldId="338"/>
        </pc:sldMkLst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591394051" sldId="339"/>
        </pc:sldMkLst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1213988545" sldId="340"/>
        </pc:sldMkLst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248133366" sldId="341"/>
        </pc:sldMkLst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1157559208" sldId="343"/>
        </pc:sldMkLst>
      </pc:sldChg>
      <pc:sldChg chg="modSp del mod">
        <pc:chgData name="Axel Angeli" userId="dfbb6a1b-b743-4cd8-b23d-ac5306d6625a" providerId="ADAL" clId="{A5325652-6485-44B6-8883-5BEDA06E61A1}" dt="2025-05-23T00:03:40.083" v="28" actId="47"/>
        <pc:sldMkLst>
          <pc:docMk/>
          <pc:sldMk cId="3836902574" sldId="345"/>
        </pc:sldMkLst>
        <pc:spChg chg="mod">
          <ac:chgData name="Axel Angeli" userId="dfbb6a1b-b743-4cd8-b23d-ac5306d6625a" providerId="ADAL" clId="{A5325652-6485-44B6-8883-5BEDA06E61A1}" dt="2025-05-23T00:01:05.194" v="4" actId="27636"/>
          <ac:spMkLst>
            <pc:docMk/>
            <pc:sldMk cId="3836902574" sldId="345"/>
            <ac:spMk id="2" creationId="{BAAACFD2-CDE7-7A48-9939-83D5528F8EBD}"/>
          </ac:spMkLst>
        </pc:spChg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651746188" sldId="347"/>
        </pc:sldMkLst>
      </pc:sldChg>
      <pc:sldChg chg="del">
        <pc:chgData name="Axel Angeli" userId="dfbb6a1b-b743-4cd8-b23d-ac5306d6625a" providerId="ADAL" clId="{A5325652-6485-44B6-8883-5BEDA06E61A1}" dt="2025-05-23T00:03:26.247" v="26" actId="47"/>
        <pc:sldMkLst>
          <pc:docMk/>
          <pc:sldMk cId="3877296553" sldId="348"/>
        </pc:sldMkLst>
      </pc:sldChg>
      <pc:sldChg chg="del">
        <pc:chgData name="Axel Angeli" userId="dfbb6a1b-b743-4cd8-b23d-ac5306d6625a" providerId="ADAL" clId="{A5325652-6485-44B6-8883-5BEDA06E61A1}" dt="2025-05-23T00:03:36.631" v="27" actId="47"/>
        <pc:sldMkLst>
          <pc:docMk/>
          <pc:sldMk cId="1758813635" sldId="349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Sheet1!$A$2:$A$17</cx:f>
        <cx:lvl ptCount="16">
          <cx:pt idx="1">Manufacturing</cx:pt>
          <cx:pt idx="2">Active</cx:pt>
          <cx:pt idx="3">Interest</cx:pt>
          <cx:pt idx="4">2028</cx:pt>
          <cx:pt idx="5">No Search</cx:pt>
        </cx:lvl>
        <cx:lvl ptCount="0"/>
        <cx:lvl ptCount="0"/>
      </cx:strDim>
      <cx:numDim type="size">
        <cx:f>Sheet1!$C$2:$C$17</cx:f>
        <cx:lvl ptCount="16" formatCode="Standard">
          <cx:pt idx="0">3100</cx:pt>
          <cx:pt idx="1">54</cx:pt>
          <cx:pt idx="2">215</cx:pt>
          <cx:pt idx="3">600</cx:pt>
          <cx:pt idx="4">88</cx:pt>
          <cx:pt idx="5">2143</cx:pt>
        </cx:lvl>
      </cx:numDim>
    </cx:data>
  </cx:chartData>
  <cx:chart>
    <cx:title pos="t" align="ctr" overlay="0"/>
    <cx:plotArea>
      <cx:plotAreaRegion>
        <cx:series layoutId="sunburst" uniqueId="{C25F2637-E3E6-41A2-94C8-C783A0F852C8}">
          <cx:tx>
            <cx:txData>
              <cx:f>Sheet1!$C$1</cx:f>
              <cx:v>Count</cx:v>
            </cx:txData>
          </cx:tx>
          <cx:dataLabels pos="ctr">
            <cx:visibility seriesName="0" categoryName="1" value="1"/>
          </cx:dataLabels>
          <cx:dataId val="0"/>
        </cx:series>
      </cx:plotAreaRegion>
    </cx:plotArea>
    <cx:legend pos="r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5A55-DFF3-4073-84E6-295B75532889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92878-B6ED-4DE0-8442-DC3A03CE3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Autumn 2025; 2. Where: Mannheim (preferred)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We may run a precursor road show before to get more attention for the main event.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/>
              <a:t>We may also choose </a:t>
            </a:r>
            <a:r>
              <a:rPr lang="en-GB" sz="800" b="1" dirty="0"/>
              <a:t>Stuttgart</a:t>
            </a:r>
            <a:r>
              <a:rPr lang="en-GB" sz="800" dirty="0"/>
              <a:t>, that is a great place for </a:t>
            </a:r>
            <a:r>
              <a:rPr lang="en-GB" sz="800" dirty="0" err="1"/>
              <a:t>Mittelstand</a:t>
            </a:r>
            <a:r>
              <a:rPr lang="en-GB" sz="800" dirty="0"/>
              <a:t> (home of Mercedes, Bosch, Porsche etc.) – Here we just had the event with TV9.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2878-B6ED-4DE0-8442-DC3A03CE38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9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E7417-9734-2048-47B2-DDDB455B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9517B-BA9B-7AA0-C177-2D188994C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6B97C-A04A-57B3-024D-FFA9EAF2C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Main organiser of the event will be on German side the BVMW (https://bvmw.de/en ) the German association of small and mid-size businesses. 40% of German SMB are member of the organisation. Delegation lead on Indian side will be CII Rajasthan. </a:t>
            </a:r>
          </a:p>
          <a:p>
            <a:r>
              <a:rPr lang="en-IN" dirty="0"/>
              <a:t>We shall be supported by the Chamber of Commerce Germany and by German Trade and Invest (GTAI, https://gtai.de) 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2416F-08B9-FBE7-C846-CF4AE4695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2878-B6ED-4DE0-8442-DC3A03CE38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0C75E8-6D42-F0A0-FEF8-FFEBCD75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7BF9B7-9729-5E62-A805-1CD964A5E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375" y="1552575"/>
            <a:ext cx="11524745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0738-B9C6-4E45-6572-09FE791B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3F7CE-F611-A199-828C-F1306B53A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9D11-2B26-7704-E552-AB5AE12D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126F-B5E3-49C2-8291-C2F8D96F1F7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F653E-6EC1-B936-C54A-1BEA408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BB9D0-8432-9CFF-305D-F963F039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3A7F2-0AA6-D607-D23D-9E548CB7A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389A-428F-1437-C0A1-A5945599A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52946-C498-3B42-359C-B61E11E4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E9E-05C0-41EC-9766-51AA6310884A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ABFB0-291A-A994-3262-0157CBBB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512E5-7108-C494-EAB1-A0524858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- Right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5ABBC-9BCA-4AA2-8AF9-0AC4A9504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0906" y="-35542"/>
            <a:ext cx="9538278" cy="6911830"/>
          </a:xfrm>
          <a:custGeom>
            <a:avLst/>
            <a:gdLst>
              <a:gd name="connsiteX0" fmla="*/ 0 w 6858004"/>
              <a:gd name="connsiteY0" fmla="*/ 5854829 h 5854829"/>
              <a:gd name="connsiteX1" fmla="*/ 3429002 w 6858004"/>
              <a:gd name="connsiteY1" fmla="*/ 0 h 5854829"/>
              <a:gd name="connsiteX2" fmla="*/ 6858004 w 6858004"/>
              <a:gd name="connsiteY2" fmla="*/ 5854829 h 5854829"/>
              <a:gd name="connsiteX3" fmla="*/ 0 w 6858004"/>
              <a:gd name="connsiteY3" fmla="*/ 5854829 h 5854829"/>
              <a:gd name="connsiteX0" fmla="*/ 0 w 6858004"/>
              <a:gd name="connsiteY0" fmla="*/ 6845429 h 6845429"/>
              <a:gd name="connsiteX1" fmla="*/ 6858002 w 6858004"/>
              <a:gd name="connsiteY1" fmla="*/ 0 h 6845429"/>
              <a:gd name="connsiteX2" fmla="*/ 6858004 w 6858004"/>
              <a:gd name="connsiteY2" fmla="*/ 6845429 h 6845429"/>
              <a:gd name="connsiteX3" fmla="*/ 0 w 6858004"/>
              <a:gd name="connsiteY3" fmla="*/ 6845429 h 6845429"/>
              <a:gd name="connsiteX0" fmla="*/ 0 w 5895979"/>
              <a:gd name="connsiteY0" fmla="*/ 3340229 h 6845429"/>
              <a:gd name="connsiteX1" fmla="*/ 5895977 w 5895979"/>
              <a:gd name="connsiteY1" fmla="*/ 0 h 6845429"/>
              <a:gd name="connsiteX2" fmla="*/ 5895979 w 5895979"/>
              <a:gd name="connsiteY2" fmla="*/ 6845429 h 6845429"/>
              <a:gd name="connsiteX3" fmla="*/ 0 w 5895979"/>
              <a:gd name="connsiteY3" fmla="*/ 3340229 h 6845429"/>
              <a:gd name="connsiteX0" fmla="*/ 0 w 12230104"/>
              <a:gd name="connsiteY0" fmla="*/ 6826379 h 6845429"/>
              <a:gd name="connsiteX1" fmla="*/ 12230102 w 12230104"/>
              <a:gd name="connsiteY1" fmla="*/ 0 h 6845429"/>
              <a:gd name="connsiteX2" fmla="*/ 12230104 w 12230104"/>
              <a:gd name="connsiteY2" fmla="*/ 6845429 h 6845429"/>
              <a:gd name="connsiteX3" fmla="*/ 0 w 12230104"/>
              <a:gd name="connsiteY3" fmla="*/ 6826379 h 6845429"/>
              <a:gd name="connsiteX0" fmla="*/ 0 w 12201529"/>
              <a:gd name="connsiteY0" fmla="*/ 6835904 h 6845429"/>
              <a:gd name="connsiteX1" fmla="*/ 12201527 w 12201529"/>
              <a:gd name="connsiteY1" fmla="*/ 0 h 6845429"/>
              <a:gd name="connsiteX2" fmla="*/ 12201529 w 12201529"/>
              <a:gd name="connsiteY2" fmla="*/ 6845429 h 6845429"/>
              <a:gd name="connsiteX3" fmla="*/ 0 w 12201529"/>
              <a:gd name="connsiteY3" fmla="*/ 6835904 h 6845429"/>
              <a:gd name="connsiteX0" fmla="*/ 0 w 9363079"/>
              <a:gd name="connsiteY0" fmla="*/ 6835904 h 6845429"/>
              <a:gd name="connsiteX1" fmla="*/ 9363077 w 9363079"/>
              <a:gd name="connsiteY1" fmla="*/ 0 h 6845429"/>
              <a:gd name="connsiteX2" fmla="*/ 9363079 w 9363079"/>
              <a:gd name="connsiteY2" fmla="*/ 6845429 h 6845429"/>
              <a:gd name="connsiteX3" fmla="*/ 0 w 9363079"/>
              <a:gd name="connsiteY3" fmla="*/ 6835904 h 6845429"/>
              <a:gd name="connsiteX0" fmla="*/ 0 w 9564247"/>
              <a:gd name="connsiteY0" fmla="*/ 6835904 h 6863717"/>
              <a:gd name="connsiteX1" fmla="*/ 9363077 w 9564247"/>
              <a:gd name="connsiteY1" fmla="*/ 0 h 6863717"/>
              <a:gd name="connsiteX2" fmla="*/ 9564247 w 9564247"/>
              <a:gd name="connsiteY2" fmla="*/ 6863717 h 6863717"/>
              <a:gd name="connsiteX3" fmla="*/ 0 w 9564247"/>
              <a:gd name="connsiteY3" fmla="*/ 6835904 h 6863717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836158 h 6863971"/>
              <a:gd name="connsiteX1" fmla="*/ 9363077 w 10234618"/>
              <a:gd name="connsiteY1" fmla="*/ 254 h 6863971"/>
              <a:gd name="connsiteX2" fmla="*/ 9424039 w 10234618"/>
              <a:gd name="connsiteY2" fmla="*/ 2639443 h 6863971"/>
              <a:gd name="connsiteX3" fmla="*/ 9564247 w 10234618"/>
              <a:gd name="connsiteY3" fmla="*/ 6863971 h 6863971"/>
              <a:gd name="connsiteX4" fmla="*/ 0 w 10234618"/>
              <a:gd name="connsiteY4" fmla="*/ 6836158 h 6863971"/>
              <a:gd name="connsiteX0" fmla="*/ 0 w 10301763"/>
              <a:gd name="connsiteY0" fmla="*/ 7345226 h 7373039"/>
              <a:gd name="connsiteX1" fmla="*/ 9363077 w 10301763"/>
              <a:gd name="connsiteY1" fmla="*/ 509322 h 7373039"/>
              <a:gd name="connsiteX2" fmla="*/ 9680071 w 10301763"/>
              <a:gd name="connsiteY2" fmla="*/ 515039 h 7373039"/>
              <a:gd name="connsiteX3" fmla="*/ 9564247 w 10301763"/>
              <a:gd name="connsiteY3" fmla="*/ 7373039 h 7373039"/>
              <a:gd name="connsiteX4" fmla="*/ 0 w 10301763"/>
              <a:gd name="connsiteY4" fmla="*/ 7345226 h 7373039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9683273"/>
              <a:gd name="connsiteY0" fmla="*/ 6845264 h 6873077"/>
              <a:gd name="connsiteX1" fmla="*/ 9363077 w 9683273"/>
              <a:gd name="connsiteY1" fmla="*/ 9360 h 6873077"/>
              <a:gd name="connsiteX2" fmla="*/ 9680071 w 9683273"/>
              <a:gd name="connsiteY2" fmla="*/ 15077 h 6873077"/>
              <a:gd name="connsiteX3" fmla="*/ 9564247 w 9683273"/>
              <a:gd name="connsiteY3" fmla="*/ 6873077 h 6873077"/>
              <a:gd name="connsiteX4" fmla="*/ 0 w 9683273"/>
              <a:gd name="connsiteY4" fmla="*/ 6845264 h 6873077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7400"/>
              <a:gd name="connsiteY0" fmla="*/ 6867209 h 6895022"/>
              <a:gd name="connsiteX1" fmla="*/ 9363077 w 9567400"/>
              <a:gd name="connsiteY1" fmla="*/ 31305 h 6895022"/>
              <a:gd name="connsiteX2" fmla="*/ 9552055 w 9567400"/>
              <a:gd name="connsiteY2" fmla="*/ 446 h 6895022"/>
              <a:gd name="connsiteX3" fmla="*/ 9564247 w 9567400"/>
              <a:gd name="connsiteY3" fmla="*/ 6895022 h 6895022"/>
              <a:gd name="connsiteX4" fmla="*/ 0 w 9567400"/>
              <a:gd name="connsiteY4" fmla="*/ 6867209 h 6895022"/>
              <a:gd name="connsiteX0" fmla="*/ 0 w 9560497"/>
              <a:gd name="connsiteY0" fmla="*/ 6867209 h 6895022"/>
              <a:gd name="connsiteX1" fmla="*/ 9363077 w 9560497"/>
              <a:gd name="connsiteY1" fmla="*/ 31305 h 6895022"/>
              <a:gd name="connsiteX2" fmla="*/ 9552055 w 9560497"/>
              <a:gd name="connsiteY2" fmla="*/ 446 h 6895022"/>
              <a:gd name="connsiteX3" fmla="*/ 9520002 w 9560497"/>
              <a:gd name="connsiteY3" fmla="*/ 6895022 h 6895022"/>
              <a:gd name="connsiteX4" fmla="*/ 0 w 9560497"/>
              <a:gd name="connsiteY4" fmla="*/ 6867209 h 6895022"/>
              <a:gd name="connsiteX0" fmla="*/ 0 w 9560497"/>
              <a:gd name="connsiteY0" fmla="*/ 6882069 h 6909882"/>
              <a:gd name="connsiteX1" fmla="*/ 9392574 w 9560497"/>
              <a:gd name="connsiteY1" fmla="*/ 9294 h 6909882"/>
              <a:gd name="connsiteX2" fmla="*/ 9552055 w 9560497"/>
              <a:gd name="connsiteY2" fmla="*/ 15306 h 6909882"/>
              <a:gd name="connsiteX3" fmla="*/ 9520002 w 9560497"/>
              <a:gd name="connsiteY3" fmla="*/ 6909882 h 6909882"/>
              <a:gd name="connsiteX4" fmla="*/ 0 w 9560497"/>
              <a:gd name="connsiteY4" fmla="*/ 6882069 h 6909882"/>
              <a:gd name="connsiteX0" fmla="*/ 0 w 9560497"/>
              <a:gd name="connsiteY0" fmla="*/ 6882097 h 6909910"/>
              <a:gd name="connsiteX1" fmla="*/ 9392574 w 9560497"/>
              <a:gd name="connsiteY1" fmla="*/ 9322 h 6909910"/>
              <a:gd name="connsiteX2" fmla="*/ 9552055 w 9560497"/>
              <a:gd name="connsiteY2" fmla="*/ 15334 h 6909910"/>
              <a:gd name="connsiteX3" fmla="*/ 9520002 w 9560497"/>
              <a:gd name="connsiteY3" fmla="*/ 6909910 h 6909910"/>
              <a:gd name="connsiteX4" fmla="*/ 0 w 9560497"/>
              <a:gd name="connsiteY4" fmla="*/ 6882097 h 6909910"/>
              <a:gd name="connsiteX0" fmla="*/ 0 w 9552388"/>
              <a:gd name="connsiteY0" fmla="*/ 6882097 h 6909910"/>
              <a:gd name="connsiteX1" fmla="*/ 9392574 w 9552388"/>
              <a:gd name="connsiteY1" fmla="*/ 9322 h 6909910"/>
              <a:gd name="connsiteX2" fmla="*/ 9552055 w 9552388"/>
              <a:gd name="connsiteY2" fmla="*/ 15334 h 6909910"/>
              <a:gd name="connsiteX3" fmla="*/ 9520002 w 9552388"/>
              <a:gd name="connsiteY3" fmla="*/ 6909910 h 6909910"/>
              <a:gd name="connsiteX4" fmla="*/ 0 w 9552388"/>
              <a:gd name="connsiteY4" fmla="*/ 6882097 h 6909910"/>
              <a:gd name="connsiteX0" fmla="*/ 0 w 9549330"/>
              <a:gd name="connsiteY0" fmla="*/ 6878271 h 6906084"/>
              <a:gd name="connsiteX1" fmla="*/ 9392574 w 9549330"/>
              <a:gd name="connsiteY1" fmla="*/ 5496 h 6906084"/>
              <a:gd name="connsiteX2" fmla="*/ 9544681 w 9549330"/>
              <a:gd name="connsiteY2" fmla="*/ 41005 h 6906084"/>
              <a:gd name="connsiteX3" fmla="*/ 9520002 w 9549330"/>
              <a:gd name="connsiteY3" fmla="*/ 6906084 h 6906084"/>
              <a:gd name="connsiteX4" fmla="*/ 0 w 9549330"/>
              <a:gd name="connsiteY4" fmla="*/ 6878271 h 6906084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278" h="6911830">
                <a:moveTo>
                  <a:pt x="0" y="6884017"/>
                </a:moveTo>
                <a:lnTo>
                  <a:pt x="9392574" y="11242"/>
                </a:lnTo>
                <a:cubicBezTo>
                  <a:pt x="9683087" y="-11554"/>
                  <a:pt x="9435444" y="6874"/>
                  <a:pt x="9515185" y="9880"/>
                </a:cubicBezTo>
                <a:cubicBezTo>
                  <a:pt x="9497094" y="1175956"/>
                  <a:pt x="9507583" y="6171967"/>
                  <a:pt x="9520002" y="6911830"/>
                </a:cubicBezTo>
                <a:lnTo>
                  <a:pt x="0" y="6884017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265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- Left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5ABBC-9BCA-4AA2-8AF9-0AC4A9504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7127" y="-110854"/>
            <a:ext cx="6839218" cy="6987141"/>
          </a:xfrm>
          <a:custGeom>
            <a:avLst/>
            <a:gdLst>
              <a:gd name="connsiteX0" fmla="*/ 0 w 6858004"/>
              <a:gd name="connsiteY0" fmla="*/ 5854829 h 5854829"/>
              <a:gd name="connsiteX1" fmla="*/ 3429002 w 6858004"/>
              <a:gd name="connsiteY1" fmla="*/ 0 h 5854829"/>
              <a:gd name="connsiteX2" fmla="*/ 6858004 w 6858004"/>
              <a:gd name="connsiteY2" fmla="*/ 5854829 h 5854829"/>
              <a:gd name="connsiteX3" fmla="*/ 0 w 6858004"/>
              <a:gd name="connsiteY3" fmla="*/ 5854829 h 5854829"/>
              <a:gd name="connsiteX0" fmla="*/ 0 w 6858004"/>
              <a:gd name="connsiteY0" fmla="*/ 6845429 h 6845429"/>
              <a:gd name="connsiteX1" fmla="*/ 6858002 w 6858004"/>
              <a:gd name="connsiteY1" fmla="*/ 0 h 6845429"/>
              <a:gd name="connsiteX2" fmla="*/ 6858004 w 6858004"/>
              <a:gd name="connsiteY2" fmla="*/ 6845429 h 6845429"/>
              <a:gd name="connsiteX3" fmla="*/ 0 w 6858004"/>
              <a:gd name="connsiteY3" fmla="*/ 6845429 h 6845429"/>
              <a:gd name="connsiteX0" fmla="*/ 0 w 5895979"/>
              <a:gd name="connsiteY0" fmla="*/ 3340229 h 6845429"/>
              <a:gd name="connsiteX1" fmla="*/ 5895977 w 5895979"/>
              <a:gd name="connsiteY1" fmla="*/ 0 h 6845429"/>
              <a:gd name="connsiteX2" fmla="*/ 5895979 w 5895979"/>
              <a:gd name="connsiteY2" fmla="*/ 6845429 h 6845429"/>
              <a:gd name="connsiteX3" fmla="*/ 0 w 5895979"/>
              <a:gd name="connsiteY3" fmla="*/ 3340229 h 6845429"/>
              <a:gd name="connsiteX0" fmla="*/ 0 w 12230104"/>
              <a:gd name="connsiteY0" fmla="*/ 6826379 h 6845429"/>
              <a:gd name="connsiteX1" fmla="*/ 12230102 w 12230104"/>
              <a:gd name="connsiteY1" fmla="*/ 0 h 6845429"/>
              <a:gd name="connsiteX2" fmla="*/ 12230104 w 12230104"/>
              <a:gd name="connsiteY2" fmla="*/ 6845429 h 6845429"/>
              <a:gd name="connsiteX3" fmla="*/ 0 w 12230104"/>
              <a:gd name="connsiteY3" fmla="*/ 6826379 h 6845429"/>
              <a:gd name="connsiteX0" fmla="*/ 0 w 12201529"/>
              <a:gd name="connsiteY0" fmla="*/ 6835904 h 6845429"/>
              <a:gd name="connsiteX1" fmla="*/ 12201527 w 12201529"/>
              <a:gd name="connsiteY1" fmla="*/ 0 h 6845429"/>
              <a:gd name="connsiteX2" fmla="*/ 12201529 w 12201529"/>
              <a:gd name="connsiteY2" fmla="*/ 6845429 h 6845429"/>
              <a:gd name="connsiteX3" fmla="*/ 0 w 12201529"/>
              <a:gd name="connsiteY3" fmla="*/ 6835904 h 6845429"/>
              <a:gd name="connsiteX0" fmla="*/ 0 w 9363079"/>
              <a:gd name="connsiteY0" fmla="*/ 6835904 h 6845429"/>
              <a:gd name="connsiteX1" fmla="*/ 9363077 w 9363079"/>
              <a:gd name="connsiteY1" fmla="*/ 0 h 6845429"/>
              <a:gd name="connsiteX2" fmla="*/ 9363079 w 9363079"/>
              <a:gd name="connsiteY2" fmla="*/ 6845429 h 6845429"/>
              <a:gd name="connsiteX3" fmla="*/ 0 w 9363079"/>
              <a:gd name="connsiteY3" fmla="*/ 6835904 h 6845429"/>
              <a:gd name="connsiteX0" fmla="*/ 0 w 9564247"/>
              <a:gd name="connsiteY0" fmla="*/ 6835904 h 6863717"/>
              <a:gd name="connsiteX1" fmla="*/ 9363077 w 9564247"/>
              <a:gd name="connsiteY1" fmla="*/ 0 h 6863717"/>
              <a:gd name="connsiteX2" fmla="*/ 9564247 w 9564247"/>
              <a:gd name="connsiteY2" fmla="*/ 6863717 h 6863717"/>
              <a:gd name="connsiteX3" fmla="*/ 0 w 9564247"/>
              <a:gd name="connsiteY3" fmla="*/ 6835904 h 6863717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836158 h 6863971"/>
              <a:gd name="connsiteX1" fmla="*/ 9363077 w 10234618"/>
              <a:gd name="connsiteY1" fmla="*/ 254 h 6863971"/>
              <a:gd name="connsiteX2" fmla="*/ 9424039 w 10234618"/>
              <a:gd name="connsiteY2" fmla="*/ 2639443 h 6863971"/>
              <a:gd name="connsiteX3" fmla="*/ 9564247 w 10234618"/>
              <a:gd name="connsiteY3" fmla="*/ 6863971 h 6863971"/>
              <a:gd name="connsiteX4" fmla="*/ 0 w 10234618"/>
              <a:gd name="connsiteY4" fmla="*/ 6836158 h 6863971"/>
              <a:gd name="connsiteX0" fmla="*/ 0 w 10301763"/>
              <a:gd name="connsiteY0" fmla="*/ 7345226 h 7373039"/>
              <a:gd name="connsiteX1" fmla="*/ 9363077 w 10301763"/>
              <a:gd name="connsiteY1" fmla="*/ 509322 h 7373039"/>
              <a:gd name="connsiteX2" fmla="*/ 9680071 w 10301763"/>
              <a:gd name="connsiteY2" fmla="*/ 515039 h 7373039"/>
              <a:gd name="connsiteX3" fmla="*/ 9564247 w 10301763"/>
              <a:gd name="connsiteY3" fmla="*/ 7373039 h 7373039"/>
              <a:gd name="connsiteX4" fmla="*/ 0 w 10301763"/>
              <a:gd name="connsiteY4" fmla="*/ 7345226 h 7373039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9683273"/>
              <a:gd name="connsiteY0" fmla="*/ 6845264 h 6873077"/>
              <a:gd name="connsiteX1" fmla="*/ 9363077 w 9683273"/>
              <a:gd name="connsiteY1" fmla="*/ 9360 h 6873077"/>
              <a:gd name="connsiteX2" fmla="*/ 9680071 w 9683273"/>
              <a:gd name="connsiteY2" fmla="*/ 15077 h 6873077"/>
              <a:gd name="connsiteX3" fmla="*/ 9564247 w 9683273"/>
              <a:gd name="connsiteY3" fmla="*/ 6873077 h 6873077"/>
              <a:gd name="connsiteX4" fmla="*/ 0 w 9683273"/>
              <a:gd name="connsiteY4" fmla="*/ 6845264 h 6873077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7400"/>
              <a:gd name="connsiteY0" fmla="*/ 6867209 h 6895022"/>
              <a:gd name="connsiteX1" fmla="*/ 9363077 w 9567400"/>
              <a:gd name="connsiteY1" fmla="*/ 31305 h 6895022"/>
              <a:gd name="connsiteX2" fmla="*/ 9552055 w 9567400"/>
              <a:gd name="connsiteY2" fmla="*/ 446 h 6895022"/>
              <a:gd name="connsiteX3" fmla="*/ 9564247 w 9567400"/>
              <a:gd name="connsiteY3" fmla="*/ 6895022 h 6895022"/>
              <a:gd name="connsiteX4" fmla="*/ 0 w 9567400"/>
              <a:gd name="connsiteY4" fmla="*/ 6867209 h 6895022"/>
              <a:gd name="connsiteX0" fmla="*/ 0 w 9560497"/>
              <a:gd name="connsiteY0" fmla="*/ 6867209 h 6895022"/>
              <a:gd name="connsiteX1" fmla="*/ 9363077 w 9560497"/>
              <a:gd name="connsiteY1" fmla="*/ 31305 h 6895022"/>
              <a:gd name="connsiteX2" fmla="*/ 9552055 w 9560497"/>
              <a:gd name="connsiteY2" fmla="*/ 446 h 6895022"/>
              <a:gd name="connsiteX3" fmla="*/ 9520002 w 9560497"/>
              <a:gd name="connsiteY3" fmla="*/ 6895022 h 6895022"/>
              <a:gd name="connsiteX4" fmla="*/ 0 w 9560497"/>
              <a:gd name="connsiteY4" fmla="*/ 6867209 h 6895022"/>
              <a:gd name="connsiteX0" fmla="*/ 0 w 9560497"/>
              <a:gd name="connsiteY0" fmla="*/ 6882069 h 6909882"/>
              <a:gd name="connsiteX1" fmla="*/ 9392574 w 9560497"/>
              <a:gd name="connsiteY1" fmla="*/ 9294 h 6909882"/>
              <a:gd name="connsiteX2" fmla="*/ 9552055 w 9560497"/>
              <a:gd name="connsiteY2" fmla="*/ 15306 h 6909882"/>
              <a:gd name="connsiteX3" fmla="*/ 9520002 w 9560497"/>
              <a:gd name="connsiteY3" fmla="*/ 6909882 h 6909882"/>
              <a:gd name="connsiteX4" fmla="*/ 0 w 9560497"/>
              <a:gd name="connsiteY4" fmla="*/ 6882069 h 6909882"/>
              <a:gd name="connsiteX0" fmla="*/ 0 w 9560497"/>
              <a:gd name="connsiteY0" fmla="*/ 6882097 h 6909910"/>
              <a:gd name="connsiteX1" fmla="*/ 9392574 w 9560497"/>
              <a:gd name="connsiteY1" fmla="*/ 9322 h 6909910"/>
              <a:gd name="connsiteX2" fmla="*/ 9552055 w 9560497"/>
              <a:gd name="connsiteY2" fmla="*/ 15334 h 6909910"/>
              <a:gd name="connsiteX3" fmla="*/ 9520002 w 9560497"/>
              <a:gd name="connsiteY3" fmla="*/ 6909910 h 6909910"/>
              <a:gd name="connsiteX4" fmla="*/ 0 w 9560497"/>
              <a:gd name="connsiteY4" fmla="*/ 6882097 h 6909910"/>
              <a:gd name="connsiteX0" fmla="*/ 0 w 9552388"/>
              <a:gd name="connsiteY0" fmla="*/ 6882097 h 6909910"/>
              <a:gd name="connsiteX1" fmla="*/ 9392574 w 9552388"/>
              <a:gd name="connsiteY1" fmla="*/ 9322 h 6909910"/>
              <a:gd name="connsiteX2" fmla="*/ 9552055 w 9552388"/>
              <a:gd name="connsiteY2" fmla="*/ 15334 h 6909910"/>
              <a:gd name="connsiteX3" fmla="*/ 9520002 w 9552388"/>
              <a:gd name="connsiteY3" fmla="*/ 6909910 h 6909910"/>
              <a:gd name="connsiteX4" fmla="*/ 0 w 9552388"/>
              <a:gd name="connsiteY4" fmla="*/ 6882097 h 6909910"/>
              <a:gd name="connsiteX0" fmla="*/ 0 w 9549330"/>
              <a:gd name="connsiteY0" fmla="*/ 6878271 h 6906084"/>
              <a:gd name="connsiteX1" fmla="*/ 9392574 w 9549330"/>
              <a:gd name="connsiteY1" fmla="*/ 5496 h 6906084"/>
              <a:gd name="connsiteX2" fmla="*/ 9544681 w 9549330"/>
              <a:gd name="connsiteY2" fmla="*/ 41005 h 6906084"/>
              <a:gd name="connsiteX3" fmla="*/ 9520002 w 9549330"/>
              <a:gd name="connsiteY3" fmla="*/ 6906084 h 6906084"/>
              <a:gd name="connsiteX4" fmla="*/ 0 w 9549330"/>
              <a:gd name="connsiteY4" fmla="*/ 6878271 h 6906084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7582255"/>
              <a:gd name="connsiteY0" fmla="*/ 6896717 h 6911830"/>
              <a:gd name="connsiteX1" fmla="*/ 7436551 w 7582255"/>
              <a:gd name="connsiteY1" fmla="*/ 11242 h 6911830"/>
              <a:gd name="connsiteX2" fmla="*/ 7559162 w 7582255"/>
              <a:gd name="connsiteY2" fmla="*/ 9880 h 6911830"/>
              <a:gd name="connsiteX3" fmla="*/ 7563979 w 7582255"/>
              <a:gd name="connsiteY3" fmla="*/ 6911830 h 6911830"/>
              <a:gd name="connsiteX4" fmla="*/ 0 w 7582255"/>
              <a:gd name="connsiteY4" fmla="*/ 6896717 h 6911830"/>
              <a:gd name="connsiteX0" fmla="*/ 0 w 7582255"/>
              <a:gd name="connsiteY0" fmla="*/ 6896717 h 6911830"/>
              <a:gd name="connsiteX1" fmla="*/ 7436551 w 7582255"/>
              <a:gd name="connsiteY1" fmla="*/ 11242 h 6911830"/>
              <a:gd name="connsiteX2" fmla="*/ 7559162 w 7582255"/>
              <a:gd name="connsiteY2" fmla="*/ 9880 h 6911830"/>
              <a:gd name="connsiteX3" fmla="*/ 7563979 w 7582255"/>
              <a:gd name="connsiteY3" fmla="*/ 6911830 h 6911830"/>
              <a:gd name="connsiteX4" fmla="*/ 0 w 7582255"/>
              <a:gd name="connsiteY4" fmla="*/ 6896717 h 6911830"/>
              <a:gd name="connsiteX0" fmla="*/ 58 w 7582313"/>
              <a:gd name="connsiteY0" fmla="*/ 6896717 h 6911830"/>
              <a:gd name="connsiteX1" fmla="*/ 7436609 w 7582313"/>
              <a:gd name="connsiteY1" fmla="*/ 11242 h 6911830"/>
              <a:gd name="connsiteX2" fmla="*/ 7559220 w 7582313"/>
              <a:gd name="connsiteY2" fmla="*/ 9880 h 6911830"/>
              <a:gd name="connsiteX3" fmla="*/ 7564037 w 7582313"/>
              <a:gd name="connsiteY3" fmla="*/ 6911830 h 6911830"/>
              <a:gd name="connsiteX4" fmla="*/ 58 w 7582313"/>
              <a:gd name="connsiteY4" fmla="*/ 6896717 h 6911830"/>
              <a:gd name="connsiteX0" fmla="*/ 55 w 7564034"/>
              <a:gd name="connsiteY0" fmla="*/ 6972028 h 6987141"/>
              <a:gd name="connsiteX1" fmla="*/ 7436606 w 7564034"/>
              <a:gd name="connsiteY1" fmla="*/ 86553 h 6987141"/>
              <a:gd name="connsiteX2" fmla="*/ 7559217 w 7564034"/>
              <a:gd name="connsiteY2" fmla="*/ 85191 h 6987141"/>
              <a:gd name="connsiteX3" fmla="*/ 7564034 w 7564034"/>
              <a:gd name="connsiteY3" fmla="*/ 6987141 h 6987141"/>
              <a:gd name="connsiteX4" fmla="*/ 55 w 7564034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6979712"/>
              <a:gd name="connsiteY0" fmla="*/ 6972028 h 6987141"/>
              <a:gd name="connsiteX1" fmla="*/ 6852284 w 6979712"/>
              <a:gd name="connsiteY1" fmla="*/ 86553 h 6987141"/>
              <a:gd name="connsiteX2" fmla="*/ 6974895 w 6979712"/>
              <a:gd name="connsiteY2" fmla="*/ 85191 h 6987141"/>
              <a:gd name="connsiteX3" fmla="*/ 6979712 w 6979712"/>
              <a:gd name="connsiteY3" fmla="*/ 6987141 h 6987141"/>
              <a:gd name="connsiteX4" fmla="*/ 0 w 6979712"/>
              <a:gd name="connsiteY4" fmla="*/ 6972028 h 6987141"/>
              <a:gd name="connsiteX0" fmla="*/ 0 w 6979712"/>
              <a:gd name="connsiteY0" fmla="*/ 6972028 h 6987141"/>
              <a:gd name="connsiteX1" fmla="*/ 6852284 w 6979712"/>
              <a:gd name="connsiteY1" fmla="*/ 86553 h 6987141"/>
              <a:gd name="connsiteX2" fmla="*/ 6974895 w 6979712"/>
              <a:gd name="connsiteY2" fmla="*/ 85191 h 6987141"/>
              <a:gd name="connsiteX3" fmla="*/ 6979712 w 6979712"/>
              <a:gd name="connsiteY3" fmla="*/ 6987141 h 6987141"/>
              <a:gd name="connsiteX4" fmla="*/ 0 w 6979712"/>
              <a:gd name="connsiteY4" fmla="*/ 6972028 h 6987141"/>
              <a:gd name="connsiteX0" fmla="*/ 0 w 6839996"/>
              <a:gd name="connsiteY0" fmla="*/ 6984728 h 6987141"/>
              <a:gd name="connsiteX1" fmla="*/ 6712568 w 6839996"/>
              <a:gd name="connsiteY1" fmla="*/ 86553 h 6987141"/>
              <a:gd name="connsiteX2" fmla="*/ 6835179 w 6839996"/>
              <a:gd name="connsiteY2" fmla="*/ 85191 h 6987141"/>
              <a:gd name="connsiteX3" fmla="*/ 6839996 w 6839996"/>
              <a:gd name="connsiteY3" fmla="*/ 6987141 h 6987141"/>
              <a:gd name="connsiteX4" fmla="*/ 0 w 6839996"/>
              <a:gd name="connsiteY4" fmla="*/ 6984728 h 6987141"/>
              <a:gd name="connsiteX0" fmla="*/ 0 w 6839996"/>
              <a:gd name="connsiteY0" fmla="*/ 6984728 h 6987141"/>
              <a:gd name="connsiteX1" fmla="*/ 6712568 w 6839996"/>
              <a:gd name="connsiteY1" fmla="*/ 86553 h 6987141"/>
              <a:gd name="connsiteX2" fmla="*/ 6835179 w 6839996"/>
              <a:gd name="connsiteY2" fmla="*/ 85191 h 6987141"/>
              <a:gd name="connsiteX3" fmla="*/ 6839996 w 6839996"/>
              <a:gd name="connsiteY3" fmla="*/ 6987141 h 6987141"/>
              <a:gd name="connsiteX4" fmla="*/ 0 w 6839996"/>
              <a:gd name="connsiteY4" fmla="*/ 6984728 h 69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996" h="6987141">
                <a:moveTo>
                  <a:pt x="0" y="6984728"/>
                </a:moveTo>
                <a:cubicBezTo>
                  <a:pt x="1325115" y="5580630"/>
                  <a:pt x="5419917" y="1223178"/>
                  <a:pt x="6712568" y="86553"/>
                </a:cubicBezTo>
                <a:cubicBezTo>
                  <a:pt x="6931407" y="-105871"/>
                  <a:pt x="6755438" y="82185"/>
                  <a:pt x="6835179" y="85191"/>
                </a:cubicBezTo>
                <a:cubicBezTo>
                  <a:pt x="6817088" y="1251267"/>
                  <a:pt x="6827577" y="6247278"/>
                  <a:pt x="6839996" y="6987141"/>
                </a:cubicBezTo>
                <a:lnTo>
                  <a:pt x="0" y="6984728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7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6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- Full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DCF3B-A0C6-422B-A89F-BE08BE2939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9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77-88AB-6AB1-E1D5-BF179DA8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462"/>
            <a:ext cx="10515600" cy="4730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4E47F-C572-D32D-EE54-CD181053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A42E-48C2-4279-990F-A212EE1743D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1D5C-EA0A-5E3E-CB49-CDC9856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E5AB8-7B73-0A81-4C3B-3D101538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56D1D2-EB3B-037C-2DAA-A37B6ADE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3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14A2-364E-1AC9-EE37-281D3835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53CCD-EF74-0EA1-0822-7A9D09F8A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A2B9-6483-F420-D49E-88A91C30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0BB-81AE-4813-89AE-D6D10DC62565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804DB-245E-EF7B-14A1-FEF0F91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733B3-DC2E-D332-6CE2-A8CC0E04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1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1548-0DE2-1C31-02B5-6FACD885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E8604-D206-65D9-EF55-730667B27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686172" cy="4926377"/>
          </a:xfrm>
          <a:noFill/>
          <a:effectLst>
            <a:softEdge rad="31750"/>
          </a:effectLst>
        </p:spPr>
        <p:txBody>
          <a:bodyPr vert="horz" lIns="36000" tIns="36000" rIns="36000" bIns="36000" rtlCol="0">
            <a:normAutofit/>
          </a:bodyPr>
          <a:lstStyle>
            <a:lvl1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algn="r"/>
            <a:r>
              <a:rPr lang="en-US"/>
              <a:t>Click to edit Master text styles</a:t>
            </a:r>
          </a:p>
          <a:p>
            <a:pPr lvl="1" algn="r"/>
            <a:r>
              <a:rPr lang="en-US"/>
              <a:t>Second level</a:t>
            </a:r>
          </a:p>
          <a:p>
            <a:pPr lvl="2" algn="r"/>
            <a:r>
              <a:rPr lang="en-US"/>
              <a:t>Third level</a:t>
            </a:r>
          </a:p>
          <a:p>
            <a:pPr lvl="3" algn="r"/>
            <a:r>
              <a:rPr lang="en-US"/>
              <a:t>Fourth level</a:t>
            </a:r>
          </a:p>
          <a:p>
            <a:pPr lvl="4" algn="r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969D4-CA4B-3222-23E4-E8A4EE6D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DEDB-0308-4966-BAA2-C6705D2BD501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A4DDD-6574-79E3-EAB2-94D5E5F8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DB4B4-9002-5F8A-31DF-1F47F790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487619-65E0-B281-49DE-F60727F93D6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3629" y="1554480"/>
            <a:ext cx="5686172" cy="4926377"/>
          </a:xfrm>
          <a:noFill/>
          <a:effectLst>
            <a:softEdge rad="31750"/>
          </a:effectLst>
        </p:spPr>
        <p:txBody>
          <a:bodyPr vert="horz" lIns="36000" tIns="36000" rIns="36000" bIns="36000" rtlCol="0">
            <a:normAutofit/>
          </a:bodyPr>
          <a:lstStyle>
            <a:lvl1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algn="r"/>
            <a:r>
              <a:rPr lang="en-US"/>
              <a:t>Click to edit Master text styles</a:t>
            </a:r>
          </a:p>
          <a:p>
            <a:pPr lvl="1" algn="r"/>
            <a:r>
              <a:rPr lang="en-US"/>
              <a:t>Second level</a:t>
            </a:r>
          </a:p>
          <a:p>
            <a:pPr lvl="2" algn="r"/>
            <a:r>
              <a:rPr lang="en-US"/>
              <a:t>Third level</a:t>
            </a:r>
          </a:p>
          <a:p>
            <a:pPr lvl="3" algn="r"/>
            <a:r>
              <a:rPr lang="en-US"/>
              <a:t>Fourth level</a:t>
            </a:r>
          </a:p>
          <a:p>
            <a:pPr lvl="4" algn="r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78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4B11-DA3E-6566-74C2-030D39A0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FD290-1967-4687-E510-90B945A0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CA7F1-7241-477E-3673-576BE4A8F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9E088-0DDB-6FBB-2D98-41F1B21FE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72F1B-B50B-E5BD-E523-117084C5C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886AB-9C7F-548B-47BE-077843EE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0754-CBA4-481E-BCAC-302F4348C9A5}" type="datetime1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5A6E7-A2E9-D633-E52F-BA378D77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B6D4A-9301-AA15-0360-0097561A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382E-81B5-9857-660E-B4C0FB29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9AD6-276D-8479-0253-4C9B15F2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A767-BA9E-4BA7-8234-4D67A90DA0E3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D20F7-C327-95D3-5694-F0D32E6C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990BB-0B58-EE00-C739-86D5AFD7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0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A2E61-15AD-5D5D-72B6-46192F68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0489-E7D4-4612-8DAB-770010722AE6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DCF15-09DC-BAD6-62B5-0E4AC113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ADF0-9378-911A-9A39-79E4600A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65298A-7759-9918-C727-8CF891543E62}"/>
              </a:ext>
            </a:extLst>
          </p:cNvPr>
          <p:cNvSpPr/>
          <p:nvPr userDrawn="1"/>
        </p:nvSpPr>
        <p:spPr>
          <a:xfrm flipH="1">
            <a:off x="0" y="0"/>
            <a:ext cx="13420354" cy="6858000"/>
          </a:xfrm>
          <a:prstGeom prst="rect">
            <a:avLst/>
          </a:prstGeom>
          <a:gradFill>
            <a:gsLst>
              <a:gs pos="14652">
                <a:srgbClr val="F5F2F9"/>
              </a:gs>
              <a:gs pos="0">
                <a:schemeClr val="accent1">
                  <a:lumMod val="5000"/>
                  <a:lumOff val="95000"/>
                  <a:alpha val="70000"/>
                </a:schemeClr>
              </a:gs>
              <a:gs pos="54000">
                <a:schemeClr val="bg1"/>
              </a:gs>
              <a:gs pos="58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784C-2522-ADAC-DE84-ADDD29FF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199"/>
            <a:ext cx="5776687" cy="5962401"/>
          </a:xfrm>
          <a:noFill/>
          <a:effectLst>
            <a:softEdge rad="31750"/>
          </a:effectLst>
        </p:spPr>
        <p:txBody>
          <a:bodyPr vert="horz" lIns="36000" tIns="36000" rIns="36000" bIns="36000" rtlCol="0">
            <a:normAutofit/>
          </a:bodyPr>
          <a:lstStyle>
            <a:lvl1pPr>
              <a:def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algn="r"/>
            <a:r>
              <a:rPr lang="en-US" dirty="0"/>
              <a:t>Click to edit Master text styles</a:t>
            </a:r>
          </a:p>
          <a:p>
            <a:pPr lvl="1" algn="r"/>
            <a:r>
              <a:rPr lang="en-US" dirty="0"/>
              <a:t>Second level</a:t>
            </a:r>
          </a:p>
          <a:p>
            <a:pPr lvl="2" algn="r"/>
            <a:r>
              <a:rPr lang="en-US" dirty="0"/>
              <a:t>Third level</a:t>
            </a:r>
          </a:p>
          <a:p>
            <a:pPr lvl="3" algn="r"/>
            <a:r>
              <a:rPr lang="en-US" dirty="0"/>
              <a:t>Fourth level</a:t>
            </a:r>
          </a:p>
          <a:p>
            <a:pPr lvl="4" algn="r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EDBDD-5626-F329-E43D-E497143E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457200"/>
            <a:ext cx="5776685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84E4E-51D4-C03C-EAC5-8AAF6A99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A54BE-EFBD-42D7-889D-C0E9917DFA07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E6D5D-2371-01C0-5BB9-375454C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C1ADF-2A84-56D1-BC0F-9C998A62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C0A9A9-3FC9-4F83-4AF0-4FAB2EAA0E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688" y="2057400"/>
            <a:ext cx="577691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72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alpha val="50000"/>
              </a:schemeClr>
            </a:gs>
            <a:gs pos="83000">
              <a:schemeClr val="bg1"/>
            </a:gs>
            <a:gs pos="100000">
              <a:schemeClr val="bg1">
                <a:alpha val="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D4B6A6-3A57-388B-E7C9-F731CE74D3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2025" y="0"/>
            <a:ext cx="7419975" cy="6858000"/>
          </a:xfrm>
          <a:solidFill>
            <a:schemeClr val="bg2"/>
          </a:solidFill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9BBF3-842F-18E0-552E-CCDB676B3765}"/>
              </a:ext>
            </a:extLst>
          </p:cNvPr>
          <p:cNvSpPr/>
          <p:nvPr userDrawn="1"/>
        </p:nvSpPr>
        <p:spPr>
          <a:xfrm>
            <a:off x="0" y="0"/>
            <a:ext cx="7772400" cy="6858000"/>
          </a:xfrm>
          <a:prstGeom prst="rect">
            <a:avLst/>
          </a:prstGeom>
          <a:gradFill>
            <a:gsLst>
              <a:gs pos="14652">
                <a:srgbClr val="F5F2F9"/>
              </a:gs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bg1"/>
              </a:gs>
              <a:gs pos="83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45E2B-A3B1-3B15-5BFC-58F21326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B773A-C084-349E-CC2B-968AE3DC5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4D371-3CB6-6168-3997-12A6BE09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4002-BD22-4055-A071-A1DA694AF0DE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631FC-334C-17DA-2B21-0BA601CD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749AC-918B-1157-5EE5-F73036A6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34161-B65D-9BFC-F179-B40E6608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7" y="377143"/>
            <a:ext cx="11524745" cy="1069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rtlCol="0" anchor="t" anchorCtr="0"/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E491E-F90D-AF62-0705-DA672F705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907C-0C6F-7566-A65C-854A8EC32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6126"/>
            <a:ext cx="2743200" cy="165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3FBAAD7B-7F0E-4E5A-9B04-F55A88314C7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6DA6-CD04-AE50-E733-1BC13941F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6126"/>
            <a:ext cx="4114800" cy="165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12B9141D-85D7-AEB7-92A1-A327F63F48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6115" y="6265916"/>
            <a:ext cx="569449" cy="455559"/>
          </a:xfrm>
          <a:prstGeom prst="rect">
            <a:avLst/>
          </a:prstGeom>
        </p:spPr>
      </p:pic>
      <p:sp>
        <p:nvSpPr>
          <p:cNvPr id="256" name="Teardrop 255">
            <a:hlinkClick r:id="" action="ppaction://noaction"/>
            <a:extLst>
              <a:ext uri="{FF2B5EF4-FFF2-40B4-BE49-F238E27FC236}">
                <a16:creationId xmlns:a16="http://schemas.microsoft.com/office/drawing/2014/main" id="{D093D6E9-2729-0BD3-33C3-EAA982AF9DF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15468" cy="315468"/>
          </a:xfrm>
          <a:prstGeom prst="teardro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99F5-1EE4-4FBC-F4D6-991F83DA6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6957" y="13594"/>
            <a:ext cx="352425" cy="30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8E3727-9D52-48EB-AAA6-4E5734A4E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bg2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vmw.de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orkinprogress.oowsection.org/2015/06/11/diversity-training-or-gender-stereotyp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0B693C-BBFA-A777-4F11-FA8B182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Indo German Family Office Summit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8480E2-AA68-70E8-347A-7F3E0E8060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/>
              <a:t>A rising number of successful family-owned SMB and industries look for a takeover due to lack of a successor</a:t>
            </a:r>
          </a:p>
          <a:p>
            <a:pPr lvl="1"/>
            <a:r>
              <a:rPr lang="en-US" dirty="0"/>
              <a:t>A great opportunity to take over a successful German business</a:t>
            </a:r>
          </a:p>
          <a:p>
            <a:pPr lvl="1"/>
            <a:r>
              <a:rPr lang="en-US" dirty="0"/>
              <a:t>Joint-ventures can expand the European business to Asia and serve both markets in a joint cooperation</a:t>
            </a:r>
            <a:endParaRPr lang="en-GB" dirty="0"/>
          </a:p>
          <a:p>
            <a:r>
              <a:rPr lang="en-US" dirty="0"/>
              <a:t>This is an exclusive event designed for representatives of family offices from India and Germany who look for joint ventures or mutual take-overs.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965CD-FC2A-51A4-BC5D-C1C4C550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9FA8-E5AC-4C7F-959D-139D04919FCC}" type="datetime1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DF26-B312-9143-25FD-0D021372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1" name="Content Placeholder 30" descr="A building with towers and a tower in the background&#10;&#10;AI-generated content may be incorrect.">
            <a:extLst>
              <a:ext uri="{FF2B5EF4-FFF2-40B4-BE49-F238E27FC236}">
                <a16:creationId xmlns:a16="http://schemas.microsoft.com/office/drawing/2014/main" id="{7A7D4F1A-F06A-20A6-E450-E5EEFA5B54C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75" y="2121694"/>
            <a:ext cx="5686425" cy="379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73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21963E-801B-F753-0070-4305FD7D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ED5124-08E1-6915-A6F4-4290C1AE6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199"/>
            <a:ext cx="5776687" cy="596240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Participants: </a:t>
            </a:r>
          </a:p>
          <a:p>
            <a:pPr lvl="1"/>
            <a:r>
              <a:rPr lang="en-GB" dirty="0"/>
              <a:t>ca. 10 Indian family offices; </a:t>
            </a:r>
          </a:p>
          <a:p>
            <a:pPr lvl="1"/>
            <a:r>
              <a:rPr lang="en-GB" dirty="0"/>
              <a:t>Hand-selected German companies who have interest in Indian focus investment or joint-ventures</a:t>
            </a:r>
          </a:p>
          <a:p>
            <a:r>
              <a:rPr lang="en-GB" dirty="0"/>
              <a:t>Business Sector</a:t>
            </a:r>
          </a:p>
          <a:p>
            <a:pPr lvl="1"/>
            <a:r>
              <a:rPr lang="en-GB" dirty="0"/>
              <a:t>Manufacturing aligned with MII program</a:t>
            </a:r>
          </a:p>
          <a:p>
            <a:r>
              <a:rPr lang="en-GB" dirty="0"/>
              <a:t>Organisers</a:t>
            </a:r>
          </a:p>
          <a:p>
            <a:pPr lvl="1"/>
            <a:r>
              <a:rPr lang="en-GB" dirty="0"/>
              <a:t>Germany: 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BVMW</a:t>
            </a:r>
            <a:r>
              <a:rPr lang="en-GB" dirty="0"/>
              <a:t> India: CII (Rajasthan)</a:t>
            </a:r>
          </a:p>
          <a:p>
            <a:r>
              <a:rPr lang="en-GB" dirty="0"/>
              <a:t>Support</a:t>
            </a:r>
          </a:p>
          <a:p>
            <a:pPr lvl="1"/>
            <a:r>
              <a:rPr lang="en-GB" dirty="0"/>
              <a:t>Chambers of Commerce, GTAI, BVMW</a:t>
            </a:r>
          </a:p>
          <a:p>
            <a:pPr lvl="1"/>
            <a:r>
              <a:rPr lang="en-GB" dirty="0"/>
              <a:t>Selected law firms in  international business</a:t>
            </a:r>
          </a:p>
          <a:p>
            <a:pPr lvl="1"/>
            <a:r>
              <a:rPr lang="en-GB" dirty="0"/>
              <a:t>Indian diaspora organisations</a:t>
            </a:r>
          </a:p>
          <a:p>
            <a:pPr lvl="1"/>
            <a:r>
              <a:rPr lang="en-GB" dirty="0"/>
              <a:t>GIIC (Germany-India Innovation Corridor, TIE Germany)</a:t>
            </a:r>
          </a:p>
          <a:p>
            <a:r>
              <a:rPr lang="en-GB" dirty="0"/>
              <a:t>Venue: </a:t>
            </a:r>
          </a:p>
          <a:p>
            <a:pPr lvl="1"/>
            <a:r>
              <a:rPr lang="en-GB" dirty="0"/>
              <a:t>City of Mannheim is requested (awaiting confirmation) </a:t>
            </a:r>
          </a:p>
          <a:p>
            <a:pPr lvl="1"/>
            <a:r>
              <a:rPr lang="en-GB" dirty="0"/>
              <a:t>Alternative  venue: Frankfurt Airport</a:t>
            </a:r>
          </a:p>
          <a:p>
            <a:r>
              <a:rPr lang="en-GB" dirty="0"/>
              <a:t>Full day closed event with dinner</a:t>
            </a:r>
          </a:p>
          <a:p>
            <a:pPr lvl="1"/>
            <a:r>
              <a:rPr lang="en-GB" dirty="0"/>
              <a:t>Succeeded by visits to selected firms</a:t>
            </a:r>
          </a:p>
          <a:p>
            <a:r>
              <a:rPr lang="en-GB" dirty="0"/>
              <a:t>Participation fee (suggested)</a:t>
            </a:r>
          </a:p>
          <a:p>
            <a:pPr lvl="1"/>
            <a:r>
              <a:rPr lang="en-GB" dirty="0"/>
              <a:t>Indian delegates: 3 Lakh INR (ca. 3’000EUR)</a:t>
            </a:r>
          </a:p>
          <a:p>
            <a:pPr lvl="1"/>
            <a:r>
              <a:rPr lang="en-GB" dirty="0"/>
              <a:t>German delegates: 3000EUR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F2D40-44CC-D615-B076-F057BDAF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457200"/>
            <a:ext cx="5776685" cy="1600200"/>
          </a:xfrm>
        </p:spPr>
        <p:txBody>
          <a:bodyPr/>
          <a:lstStyle/>
          <a:p>
            <a:r>
              <a:rPr lang="en-GB"/>
              <a:t>Indo-German Family Office Summit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FF7EDC0-1E2D-57D9-0B91-2ADFE51D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6126"/>
            <a:ext cx="2743200" cy="165349"/>
          </a:xfrm>
        </p:spPr>
        <p:txBody>
          <a:bodyPr/>
          <a:lstStyle/>
          <a:p>
            <a:fld id="{B7F46765-955F-43BF-ABF1-DAB0AFAE383B}" type="datetime1">
              <a:rPr lang="en-US" smtClean="0"/>
              <a:pPr/>
              <a:t>5/23/2025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992E558-87DB-0613-6E67-BC391FCB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126"/>
            <a:ext cx="4114800" cy="16534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F4BE041-51A7-771D-AD3E-7D3AB250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6957" y="13594"/>
            <a:ext cx="352425" cy="301874"/>
          </a:xfrm>
        </p:spPr>
        <p:txBody>
          <a:bodyPr/>
          <a:lstStyle/>
          <a:p>
            <a:fld id="{8B8E3727-9D52-48EB-AAA6-4E5734A4ED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4DDD53-AB3B-55F2-B119-674EB56B60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688" y="2057400"/>
            <a:ext cx="5776912" cy="43434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Indian family office meet German manufacturing firms who look for successors (take-over) or joint-venture</a:t>
            </a:r>
          </a:p>
          <a:p>
            <a:endParaRPr lang="en-US" dirty="0"/>
          </a:p>
          <a:p>
            <a:r>
              <a:rPr lang="en-US" dirty="0"/>
              <a:t>A rising number of successful family-owned SMB and industries look for a takeover due to lack of an successor</a:t>
            </a:r>
          </a:p>
          <a:p>
            <a:pPr lvl="1"/>
            <a:r>
              <a:rPr lang="en-US" dirty="0"/>
              <a:t>A great opportunity to take over a successful German business</a:t>
            </a:r>
          </a:p>
          <a:p>
            <a:pPr lvl="1"/>
            <a:r>
              <a:rPr lang="en-US" dirty="0"/>
              <a:t>Joint-ventures can expand the European business to Asia and serve both markets in a joint cooperation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6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06968-CFA6-2284-6A2E-B201D4C5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776687" cy="57626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rising number of successful family-owned SMB and industries look for a takeover due to lack of a successor</a:t>
            </a:r>
          </a:p>
          <a:p>
            <a:r>
              <a:rPr lang="en-US" dirty="0"/>
              <a:t>Europe has a demographic problem:</a:t>
            </a:r>
          </a:p>
          <a:p>
            <a:pPr lvl="1"/>
            <a:r>
              <a:rPr lang="en-US" dirty="0"/>
              <a:t>Population gets older (Median Germany: 47 years)</a:t>
            </a:r>
          </a:p>
          <a:p>
            <a:r>
              <a:rPr lang="en-US" dirty="0"/>
              <a:t>Lack of qualified work forces, mainly:</a:t>
            </a:r>
          </a:p>
          <a:p>
            <a:pPr lvl="1"/>
            <a:r>
              <a:rPr lang="en-US" dirty="0"/>
              <a:t>craftsmanship (blue collar jobs) </a:t>
            </a:r>
          </a:p>
          <a:p>
            <a:pPr lvl="1"/>
            <a:r>
              <a:rPr lang="en-US" dirty="0"/>
              <a:t>Manufacturing and industrial production</a:t>
            </a:r>
          </a:p>
          <a:p>
            <a:pPr lvl="1"/>
            <a:r>
              <a:rPr lang="en-US" dirty="0"/>
              <a:t>health care</a:t>
            </a:r>
            <a:endParaRPr lang="en-GB" dirty="0"/>
          </a:p>
          <a:p>
            <a:endParaRPr lang="en-GB" dirty="0"/>
          </a:p>
          <a:p>
            <a:r>
              <a:rPr lang="en-GB" dirty="0"/>
              <a:t>German Investment Bank Study ‘24</a:t>
            </a:r>
          </a:p>
          <a:p>
            <a:pPr lvl="1"/>
            <a:r>
              <a:rPr lang="en-GB" dirty="0"/>
              <a:t>3.1 Million SMB in Germany</a:t>
            </a:r>
          </a:p>
          <a:p>
            <a:pPr lvl="1"/>
            <a:r>
              <a:rPr lang="en-GB" dirty="0"/>
              <a:t>300’000 in manufacturing</a:t>
            </a:r>
          </a:p>
          <a:p>
            <a:pPr lvl="1"/>
            <a:r>
              <a:rPr lang="en-GB" dirty="0"/>
              <a:t>54’000 actively look for successor</a:t>
            </a:r>
          </a:p>
          <a:p>
            <a:pPr lvl="1"/>
            <a:r>
              <a:rPr lang="en-GB" dirty="0"/>
              <a:t>215’000 indicate interest in transfer</a:t>
            </a:r>
          </a:p>
          <a:p>
            <a:pPr lvl="1"/>
            <a:r>
              <a:rPr lang="en-GB" dirty="0"/>
              <a:t>Estimate for 2028: 600’000 will be in the need to find a successor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770BB-DB22-4768-1CFF-7EFA1301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457200"/>
            <a:ext cx="5776685" cy="1600200"/>
          </a:xfrm>
        </p:spPr>
        <p:txBody>
          <a:bodyPr/>
          <a:lstStyle/>
          <a:p>
            <a:r>
              <a:rPr lang="en-GB" dirty="0"/>
              <a:t>Fact-Sheet 2024 Successor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D8C36-3359-66BA-588B-2B615381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6126"/>
            <a:ext cx="2743200" cy="165349"/>
          </a:xfrm>
        </p:spPr>
        <p:txBody>
          <a:bodyPr/>
          <a:lstStyle/>
          <a:p>
            <a:fld id="{076A54BE-EFBD-42D7-889D-C0E9917DFA07}" type="datetime1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BD5D-A58D-D58C-C6EF-86717410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126"/>
            <a:ext cx="4114800" cy="16534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A1526-6C3E-AB3D-6563-B83FDFE1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6957" y="13594"/>
            <a:ext cx="352425" cy="301874"/>
          </a:xfrm>
        </p:spPr>
        <p:txBody>
          <a:bodyPr/>
          <a:lstStyle/>
          <a:p>
            <a:fld id="{8B8E3727-9D52-48EB-AAA6-4E5734A4ED49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0" name="Content Placeholder 9">
                <a:extLst>
                  <a:ext uri="{FF2B5EF4-FFF2-40B4-BE49-F238E27FC236}">
                    <a16:creationId xmlns:a16="http://schemas.microsoft.com/office/drawing/2014/main" id="{46B6C1C6-2CC1-4144-FBD8-B3059C3B23AF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128601208"/>
                  </p:ext>
                </p:extLst>
              </p:nvPr>
            </p:nvGraphicFramePr>
            <p:xfrm>
              <a:off x="166688" y="2057400"/>
              <a:ext cx="5776912" cy="41624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0" name="Content Placeholder 9">
                <a:extLst>
                  <a:ext uri="{FF2B5EF4-FFF2-40B4-BE49-F238E27FC236}">
                    <a16:creationId xmlns:a16="http://schemas.microsoft.com/office/drawing/2014/main" id="{46B6C1C6-2CC1-4144-FBD8-B3059C3B23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688" y="2057400"/>
                <a:ext cx="5776912" cy="41624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27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D49708-F78E-6D7F-26F7-5DD222AB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Timeline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8584B-5A8B-32CC-FC1A-2AAB58265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Who should attend?</a:t>
            </a:r>
          </a:p>
          <a:p>
            <a:pPr lvl="1"/>
            <a:r>
              <a:rPr lang="en-GB" dirty="0"/>
              <a:t>This is an exclusive event designed for representatives of family offices from India and Germany who look for joint ventures.</a:t>
            </a:r>
          </a:p>
          <a:p>
            <a:pPr lvl="1"/>
            <a:r>
              <a:rPr lang="en-GB" dirty="0"/>
              <a:t>Leaders of SMB who look for acquisition or expansion to either market are welcome but need to be approval by the board.</a:t>
            </a:r>
          </a:p>
          <a:p>
            <a:pPr lvl="1"/>
            <a:r>
              <a:rPr lang="en-GB" dirty="0"/>
              <a:t>Indian investors who look for acquisition or joint-venture with German SMB in manufacturing or supply chain</a:t>
            </a:r>
          </a:p>
          <a:p>
            <a:pPr lvl="1"/>
            <a:r>
              <a:rPr lang="en-GB" dirty="0"/>
              <a:t>We welcome press and media to cover the event.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75BC9-4D4A-2C04-A435-DE2C3ACC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578E-31C4-4DA7-902A-9EDFE9583340}" type="datetime1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280F4-D940-6D96-F6B4-E7F4DDD8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C7769-CBB7-D988-E2F4-71EF3016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727-9D52-48EB-AAA6-4E5734A4ED4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D3437-F502-36A3-96FB-26D7401B386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Timeline</a:t>
            </a:r>
          </a:p>
          <a:p>
            <a:pPr lvl="1"/>
            <a:r>
              <a:rPr lang="en-GB" dirty="0"/>
              <a:t>July 2025 </a:t>
            </a:r>
          </a:p>
          <a:p>
            <a:pPr lvl="2"/>
            <a:r>
              <a:rPr lang="en-GB" dirty="0" err="1"/>
              <a:t>Axel+BVMW</a:t>
            </a:r>
            <a:r>
              <a:rPr lang="en-GB" dirty="0"/>
              <a:t>: Mailing to members of BVMW who have signalled an interest in finding successors or international JV</a:t>
            </a:r>
          </a:p>
          <a:p>
            <a:pPr lvl="2"/>
            <a:r>
              <a:rPr lang="en-GB" dirty="0"/>
              <a:t>CII: Onboarding interested Indian family offices</a:t>
            </a:r>
          </a:p>
          <a:p>
            <a:pPr lvl="1"/>
            <a:r>
              <a:rPr lang="en-GB" dirty="0"/>
              <a:t>September 2025</a:t>
            </a:r>
          </a:p>
          <a:p>
            <a:pPr lvl="2"/>
            <a:r>
              <a:rPr lang="en-GB" dirty="0"/>
              <a:t>Series of Web conferences to introduce the family offices with the potential candidates</a:t>
            </a:r>
          </a:p>
          <a:p>
            <a:pPr lvl="1"/>
            <a:r>
              <a:rPr lang="en-GB" dirty="0"/>
              <a:t>November 2025</a:t>
            </a:r>
          </a:p>
          <a:p>
            <a:pPr lvl="2"/>
            <a:r>
              <a:rPr lang="en-GB" dirty="0"/>
              <a:t>One Family office day in Germany</a:t>
            </a:r>
          </a:p>
          <a:p>
            <a:pPr lvl="2"/>
            <a:r>
              <a:rPr lang="en-GB" dirty="0"/>
              <a:t>Round trip Germany to visit selected companies based on matchmaking 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2C966-FECF-6A47-19C2-EB55CE8131D1}"/>
              </a:ext>
            </a:extLst>
          </p:cNvPr>
          <p:cNvSpPr txBox="1"/>
          <p:nvPr/>
        </p:nvSpPr>
        <p:spPr>
          <a:xfrm>
            <a:off x="1979613" y="1084973"/>
            <a:ext cx="383698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(tentative timeline, exact dates need to be agreed with local support partners on availability of venue and dignitaries)</a:t>
            </a:r>
          </a:p>
        </p:txBody>
      </p:sp>
    </p:spTree>
    <p:extLst>
      <p:ext uri="{BB962C8B-B14F-4D97-AF65-F5344CB8AC3E}">
        <p14:creationId xmlns:p14="http://schemas.microsoft.com/office/powerpoint/2010/main" val="74233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ban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40E20"/>
      </a:accent1>
      <a:accent2>
        <a:srgbClr val="00CAF2"/>
      </a:accent2>
      <a:accent3>
        <a:srgbClr val="F26D00"/>
      </a:accent3>
      <a:accent4>
        <a:srgbClr val="F200B3"/>
      </a:accent4>
      <a:accent5>
        <a:srgbClr val="79F200"/>
      </a:accent5>
      <a:accent6>
        <a:srgbClr val="FF015C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10231</TotalTime>
  <Words>659</Words>
  <Application>Microsoft Office PowerPoint</Application>
  <PresentationFormat>Widescreen</PresentationFormat>
  <Paragraphs>80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Aptos</vt:lpstr>
      <vt:lpstr>Arial</vt:lpstr>
      <vt:lpstr>Office Theme</vt:lpstr>
      <vt:lpstr>Indo German Family Office Summit 2025</vt:lpstr>
      <vt:lpstr>Indo-German Family Office Summit</vt:lpstr>
      <vt:lpstr>Fact-Sheet 2024 Successor</vt:lpstr>
      <vt:lpstr>Event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Maloney</dc:creator>
  <cp:lastModifiedBy>Axel Angeli</cp:lastModifiedBy>
  <cp:revision>33</cp:revision>
  <dcterms:created xsi:type="dcterms:W3CDTF">2024-09-13T16:05:47Z</dcterms:created>
  <dcterms:modified xsi:type="dcterms:W3CDTF">2025-05-23T00:03:44Z</dcterms:modified>
</cp:coreProperties>
</file>